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3"/>
  </p:notesMasterIdLst>
  <p:sldIdLst>
    <p:sldId id="502" r:id="rId4"/>
    <p:sldId id="530" r:id="rId5"/>
    <p:sldId id="525" r:id="rId6"/>
    <p:sldId id="531" r:id="rId7"/>
    <p:sldId id="526" r:id="rId8"/>
    <p:sldId id="528" r:id="rId9"/>
    <p:sldId id="527" r:id="rId10"/>
    <p:sldId id="529" r:id="rId11"/>
    <p:sldId id="53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7E"/>
    <a:srgbClr val="3577B7"/>
    <a:srgbClr val="FBBA09"/>
    <a:srgbClr val="156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7"/>
  </p:normalViewPr>
  <p:slideViewPr>
    <p:cSldViewPr snapToGrid="0">
      <p:cViewPr varScale="1">
        <p:scale>
          <a:sx n="100" d="100"/>
          <a:sy n="10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19A9F-9B81-0F49-B2E8-F52944F9063D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CF1D-6FB7-0B47-89E1-F61665BFC4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3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122EB-FB9B-0B24-095D-537698E2D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D19B72-F6CC-CDE7-E999-5796F70AB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0AE43-D1B2-70D1-C604-F2B860D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49A5B-CD66-373E-80E3-8CBA92C9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986259-9047-1D22-58F6-E9314A8E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34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3A1FB-6504-F2A0-CDA5-B7645EFD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7A94A0-66C1-5D8E-FDB2-6208972A7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A10179-2410-9BBC-2CCB-2855B9A1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7D8EC2-E412-5C11-A30F-2F771AF5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5E2090-86D9-F2EC-AEEB-A5394C07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75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D4B6DD-B37D-DDEB-2C03-96F59406F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A6D2B5-C0D2-A6A5-6998-40589B054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7D356-12D7-8914-12ED-31F9E552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BB648-D1BB-854C-7120-3F4AF3F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76B50B-7164-8374-CEFB-4BB36DA7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96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13E5-9C36-2746-6DCD-0D4B57EE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6C0B74-3791-7842-8F46-E32A33D1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027A6-E9CC-D38E-D2EA-DE6B0D63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CF7B48-5243-F30C-B2CD-7E08D3E5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20631F-29AE-0C67-3AEF-523BEF72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25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DD335-1551-456E-29AD-82492341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1F9E7E-7584-511B-EC9B-C3F34F42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52BD76-D248-6904-06CE-DA083E44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5488A8-A91A-EC50-17FE-2E959F89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C0E81-F5B0-4625-65ED-6620D4C3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7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63ABE-2DDE-4C06-BEE4-C0B46348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9F83BE-67B9-F648-AC04-5E5E926FC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00A0F3-6A20-86FA-1669-95CDD7329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2D23EA-B0DA-EE85-6BE1-5D354CE3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923ABA-2E30-8311-D497-D0909B1F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553D3A-8734-54B5-7255-B1FE1613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152B8-B49A-4A10-F211-5DA41E72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0EFA70-52C6-AF42-D037-4DA8125D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67F6D-6EA5-B766-C0D4-E5BE9AC7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564D10-D1A4-7A12-3414-61BBF314F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7F4728-C6F2-D283-4267-D9F464DC2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1BD52D-0E2B-1B79-75DC-998F9842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FE24E3-DD4B-FC36-8194-ED383B3E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3F8088-8782-3B0B-B81C-FBCF292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8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A94C9-7772-1E71-5AF8-66F80ACB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D3AF3C-741B-8145-F550-22238659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1AD4F0-E765-A9E2-F6A5-7C2B8772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81C85-576C-6797-EDFA-11E4D760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80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67D931-3B05-C6F5-F26E-D02A6D29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3A2D3-A4FA-C1B5-18DE-21553338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0120D-544B-324D-DCF0-00D57D7D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82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69D7D-401E-1E1B-5D67-BFEFC66B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9E6FA8-8120-DBE1-07C2-1E040EE3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B105F2-68BE-28A5-32C6-8F040274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126C47-63A9-7D4F-DA60-398FB33F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799A4-C2C5-5E35-CD45-91B188C2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24A1E-552A-40CC-2E2D-9DC3B2C0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80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EF81D-A5BA-4655-C31B-A3EB4A22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2F5AC6-D768-D836-06C8-6149E9E83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612010-72B3-CFA3-A3BE-F4A09C654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6B845A-0071-6919-601D-5C4EB653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8E870B-05EE-50EE-D925-CCE39D1B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654F5E-5A40-2BE6-3DB1-47DCB582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2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F1792A-3EE0-A9F9-44DF-82A6CE02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7068ED-1A3E-2B28-8E96-405EEB20E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34328-858E-435E-B71E-FCA51ADDB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9333D-4166-8244-86AE-3AD21974801A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636BE-97DB-F90F-D9FA-15FBBAD3E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60289A-2A34-3811-2980-65CAA609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0EB47-54C3-5644-B454-CE8E1FD69D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5CA4FDFA-0303-3306-6104-51426869C7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DEAAA19E-1A57-C8DA-71E6-44AD1BA36C44}"/>
              </a:ext>
            </a:extLst>
          </p:cNvPr>
          <p:cNvSpPr/>
          <p:nvPr/>
        </p:nvSpPr>
        <p:spPr>
          <a:xfrm>
            <a:off x="2648680" y="6290172"/>
            <a:ext cx="6894635" cy="689463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05929A2-A7FF-FEFE-7065-1D9CA761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6726"/>
            <a:ext cx="10515600" cy="996743"/>
          </a:xfrm>
        </p:spPr>
        <p:txBody>
          <a:bodyPr/>
          <a:lstStyle/>
          <a:p>
            <a:pPr algn="ctr"/>
            <a:r>
              <a:rPr lang="de-DE" b="1" dirty="0">
                <a:latin typeface="Oswald" pitchFamily="2" charset="0"/>
              </a:rPr>
              <a:t>Landesweiter Kita-Aktionstag </a:t>
            </a:r>
            <a:endParaRPr lang="de-DE" sz="5400" b="1" dirty="0">
              <a:latin typeface="Oswald" pitchFamily="2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9ACB3E-BBB0-0ABD-10D0-FAFA97B3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17463"/>
            <a:ext cx="10515600" cy="653746"/>
          </a:xfrm>
        </p:spPr>
        <p:txBody>
          <a:bodyPr>
            <a:noAutofit/>
          </a:bodyPr>
          <a:lstStyle/>
          <a:p>
            <a:pPr algn="ctr"/>
            <a:r>
              <a:rPr lang="de-DE" sz="4800" dirty="0">
                <a:solidFill>
                  <a:schemeClr val="tx1"/>
                </a:solidFill>
                <a:latin typeface="Oswald" pitchFamily="2" charset="0"/>
              </a:rPr>
              <a:t>Magdeburg - Domplatz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4BBEA7F-B14F-5376-B4BF-9B0716328650}"/>
              </a:ext>
            </a:extLst>
          </p:cNvPr>
          <p:cNvSpPr txBox="1"/>
          <p:nvPr/>
        </p:nvSpPr>
        <p:spPr>
          <a:xfrm>
            <a:off x="303179" y="3843469"/>
            <a:ext cx="11585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dirty="0">
                <a:latin typeface="Oswald" pitchFamily="2" charset="0"/>
              </a:rPr>
              <a:t>20.09.2024 VON 11:00 BIS </a:t>
            </a:r>
            <a:r>
              <a:rPr lang="de-DE" sz="4800">
                <a:latin typeface="Oswald" pitchFamily="2" charset="0"/>
              </a:rPr>
              <a:t>14:30 UHR</a:t>
            </a:r>
            <a:endParaRPr lang="de-DE" sz="4800" dirty="0"/>
          </a:p>
        </p:txBody>
      </p:sp>
      <p:pic>
        <p:nvPicPr>
          <p:cNvPr id="17" name="Grafik 16" descr="Ein Bild, das Cartoon, Text, Clipart, Grafiken enthält.&#10;&#10;Automatisch generierte Beschreibung">
            <a:extLst>
              <a:ext uri="{FF2B5EF4-FFF2-40B4-BE49-F238E27FC236}">
                <a16:creationId xmlns:a16="http://schemas.microsoft.com/office/drawing/2014/main" id="{DEDBADD5-7DAE-4098-70B5-7B774C478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82" y="400024"/>
            <a:ext cx="2059033" cy="20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1AAB8EA1-DAA6-7C80-FF83-85BD90D3B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4D07ED-84A4-46EC-BD9C-B9BB3D8E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96" y="377627"/>
            <a:ext cx="4269779" cy="493909"/>
          </a:xfrm>
        </p:spPr>
        <p:txBody>
          <a:bodyPr>
            <a:normAutofit fontScale="90000"/>
          </a:bodyPr>
          <a:lstStyle/>
          <a:p>
            <a:r>
              <a:rPr lang="de-DE" sz="2100" b="1" dirty="0">
                <a:latin typeface="Oswald" pitchFamily="2" charset="0"/>
              </a:rPr>
              <a:t>Landesweiter Kita-Aktionstag </a:t>
            </a:r>
            <a:br>
              <a:rPr lang="de-DE" sz="2100" dirty="0">
                <a:latin typeface="Oswald" pitchFamily="2" charset="0"/>
              </a:rPr>
            </a:br>
            <a:r>
              <a:rPr lang="de-DE" sz="2100" dirty="0">
                <a:latin typeface="Oswald" pitchFamily="2" charset="0"/>
              </a:rPr>
              <a:t>AM 20.09.2024 VON 11:00 BIS 14:30 UHR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A2402A-5599-329F-A27C-F1E611E26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4" y="2019450"/>
            <a:ext cx="53625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4400" dirty="0">
                <a:effectLst/>
                <a:latin typeface="Oswa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Kita-Initiative</a:t>
            </a:r>
            <a:endParaRPr lang="de-DE" sz="4400" dirty="0">
              <a:effectLst/>
              <a:latin typeface="Oswald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400" b="1" dirty="0">
                <a:effectLst/>
                <a:latin typeface="Oswa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„Das Personal ist </a:t>
            </a:r>
          </a:p>
          <a:p>
            <a:pPr marL="0" indent="0">
              <a:buNone/>
            </a:pPr>
            <a:r>
              <a:rPr lang="de-DE" sz="4400" b="1" dirty="0">
                <a:effectLst/>
                <a:latin typeface="Oswa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Schlüssel!“</a:t>
            </a:r>
            <a:endParaRPr lang="de-DE" sz="4400" dirty="0">
              <a:effectLst/>
              <a:latin typeface="Oswald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4400" kern="0" dirty="0">
                <a:effectLst/>
                <a:latin typeface="Oswa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fordert: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4800" b="1" kern="0" dirty="0">
                <a:solidFill>
                  <a:srgbClr val="EE267E"/>
                </a:solidFill>
                <a:effectLst/>
                <a:latin typeface="Gloria Hallelujah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Viertel mehr</a:t>
            </a:r>
            <a:endParaRPr lang="de-DE" sz="48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6" name="Inhaltsplatzhalter 5" descr="Ein Bild, das Text, Screenshot, Multimedia-Software, Software enthält.&#10;&#10;Automatisch generierte Beschreibung">
            <a:extLst>
              <a:ext uri="{FF2B5EF4-FFF2-40B4-BE49-F238E27FC236}">
                <a16:creationId xmlns:a16="http://schemas.microsoft.com/office/drawing/2014/main" id="{BEB6D197-6A8D-8933-438E-AEBF8EA1F1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22425" r="30405" b="8209"/>
          <a:stretch/>
        </p:blipFill>
        <p:spPr bwMode="auto">
          <a:xfrm>
            <a:off x="762000" y="1828950"/>
            <a:ext cx="4709107" cy="420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 descr="Ein Bild, das Bild, Zeichnung, Kunst, Farbigkeit enthält.&#10;&#10;Automatisch generierte Beschreibung">
            <a:extLst>
              <a:ext uri="{FF2B5EF4-FFF2-40B4-BE49-F238E27FC236}">
                <a16:creationId xmlns:a16="http://schemas.microsoft.com/office/drawing/2014/main" id="{A6D29184-92BE-38AC-AD4A-ACC130A70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1439"/>
            <a:ext cx="226210" cy="493909"/>
          </a:xfrm>
          <a:prstGeom prst="rect">
            <a:avLst/>
          </a:prstGeom>
        </p:spPr>
      </p:pic>
      <p:pic>
        <p:nvPicPr>
          <p:cNvPr id="19" name="Grafik 18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7B09F6B4-E79E-41E4-1D38-E3BE78564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22CEAE-EBC5-EAF2-59EE-96984DA7B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164"/>
            <a:ext cx="4810126" cy="47009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Unmittelbare Arbeit:</a:t>
            </a:r>
            <a:b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</a:br>
            <a:r>
              <a:rPr lang="de-DE" sz="1800" b="1" dirty="0">
                <a:latin typeface="+mj-lt"/>
                <a:cs typeface="Times New Roman" panose="02020603050405020304" pitchFamily="18" charset="0"/>
              </a:rPr>
              <a:t>Anpassung des Betreuungsschlüssels 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an bundesweit empfohlene Standards der Fachkraft-Kind-Relation zur Sicherstellung einer qualitativ hochwertigen Betreuung.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Anerkennung von Ausfallzeiten: </a:t>
            </a:r>
            <a:r>
              <a:rPr lang="de-DE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Transparente Berechnung des Mindest-</a:t>
            </a:r>
            <a:r>
              <a:rPr lang="de-DE" sz="18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personalschlüssels</a:t>
            </a:r>
            <a:r>
              <a:rPr lang="de-DE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unter Berücksichtigung </a:t>
            </a:r>
            <a:r>
              <a:rPr lang="de-DE" sz="1800" dirty="0">
                <a:latin typeface="+mj-lt"/>
                <a:cs typeface="Times New Roman" panose="02020603050405020304" pitchFamily="18" charset="0"/>
              </a:rPr>
              <a:t>realistischer Ausfallzeiten pädagogischer Fachkräfte aufgrund von Urlaub, Regenerationstagen, Fortbildung und Arbeitsunfähigkeit zur Sicherstellung der Betreuungsleistung.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833469-E236-A448-7B85-2863D1B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8326" y="1588216"/>
            <a:ext cx="5181600" cy="46025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Mittelbare Arbeit:</a:t>
            </a:r>
            <a:b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</a:br>
            <a:r>
              <a:rPr lang="de-DE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Berücksichtigung mittelbarer pädagogischer Arbeit</a:t>
            </a:r>
            <a: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wie:</a:t>
            </a:r>
            <a:br>
              <a:rPr lang="de-DE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1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Vor- und Nachbereitung, Dokumentation,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Teamkommunikation und Dienstberatung,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Familienarbeit, Entwicklungsgespräche,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Kinderschutz, Qualitätsentwicklung und –</a:t>
            </a:r>
            <a:r>
              <a:rPr lang="de-DE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sicherung</a:t>
            </a: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Netzwerke, Kooperationen,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Supervision, Fort- und Weiterbildung,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Praxisanleitung, Mentoring, Einarbeitung </a:t>
            </a:r>
            <a:b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1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zur Stärkung der qualitativen pädagogischen Arbeit und Entlastung der Fachkräfte im Mindestpersonalschlüssel.</a:t>
            </a:r>
            <a:endParaRPr lang="de-DE" sz="1800" dirty="0"/>
          </a:p>
        </p:txBody>
      </p:sp>
      <p:pic>
        <p:nvPicPr>
          <p:cNvPr id="24" name="Grafik 23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658ECBED-68E1-D830-4B1D-B9A08215D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3D57C650-04B9-922C-F904-487CC09B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01" y="325378"/>
            <a:ext cx="5946179" cy="683789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Oswald" pitchFamily="2" charset="0"/>
              </a:rPr>
              <a:t>Landesweiter Kita-Aktionstag </a:t>
            </a:r>
            <a:br>
              <a:rPr lang="de-DE" sz="2400" dirty="0">
                <a:latin typeface="Oswald" pitchFamily="2" charset="0"/>
              </a:rPr>
            </a:br>
            <a:r>
              <a:rPr lang="de-DE" sz="2400" dirty="0">
                <a:latin typeface="Oswald" pitchFamily="2" charset="0"/>
              </a:rPr>
              <a:t>AM 20.09.2024 VON 11:00 BIS 14:30 UHR</a:t>
            </a:r>
          </a:p>
        </p:txBody>
      </p:sp>
      <p:pic>
        <p:nvPicPr>
          <p:cNvPr id="33" name="Grafik 32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356B92E9-BCBD-0C81-6A2B-F952987E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34" name="Grafik 33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1B6BA2A7-AC98-BE78-5492-5ABEC14F8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  <p:sp>
        <p:nvSpPr>
          <p:cNvPr id="35" name="Titel 1">
            <a:extLst>
              <a:ext uri="{FF2B5EF4-FFF2-40B4-BE49-F238E27FC236}">
                <a16:creationId xmlns:a16="http://schemas.microsoft.com/office/drawing/2014/main" id="{F8E3748B-4764-75ED-0FFE-18EECFCC8A3E}"/>
              </a:ext>
            </a:extLst>
          </p:cNvPr>
          <p:cNvSpPr txBox="1">
            <a:spLocks/>
          </p:cNvSpPr>
          <p:nvPr/>
        </p:nvSpPr>
        <p:spPr>
          <a:xfrm>
            <a:off x="7719391" y="237286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Ein Viertel mehr (Zeit für…)</a:t>
            </a:r>
            <a:endParaRPr lang="de-DE" sz="20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70ED66-0E67-3C24-9DEE-C5BD0C5F2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13" y="1672528"/>
            <a:ext cx="474821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effectLst/>
                <a:latin typeface="Gloria Hallelujah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Flächendeckende Fachberatung</a:t>
            </a:r>
            <a:b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zur Unterstützung der pädagogischen Arbeit vor Ort.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effectLst/>
                <a:latin typeface="Gloria Hallelujah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Entwicklung einer nachhaltigen Personalstrategie</a:t>
            </a:r>
            <a:br>
              <a:rPr lang="de-DE" sz="2000" b="1" dirty="0">
                <a:solidFill>
                  <a:srgbClr val="EE267E"/>
                </a:solidFill>
                <a:effectLst/>
                <a:latin typeface="Gloria Hallelujah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zur langfristigen Sicherstellung der Betreuungsqualität.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Fortlaufende Anpassungsqualifizierungen</a:t>
            </a:r>
            <a:br>
              <a:rPr lang="de-DE" sz="1800" dirty="0">
                <a:solidFill>
                  <a:srgbClr val="FF0000"/>
                </a:solidFill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für pädagogische Fachkräfte und Quereinsteigende.</a:t>
            </a:r>
            <a:endParaRPr lang="de-DE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704BB8-A0CE-9AAF-516F-1DED1027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0703" y="1672528"/>
            <a:ext cx="5691187" cy="4799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Freistellung von Leitungskräften</a:t>
            </a:r>
            <a:b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</a:br>
            <a:r>
              <a:rPr lang="de-D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für pädagogische &amp; administrative Aufgaben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Ausbau von Profilstellen</a:t>
            </a:r>
            <a:br>
              <a:rPr lang="de-DE" sz="1800" b="1" dirty="0">
                <a:solidFill>
                  <a:srgbClr val="EE267E"/>
                </a:solidFill>
              </a:rPr>
            </a:br>
            <a:r>
              <a:rPr lang="de-DE" sz="1800" dirty="0">
                <a:cs typeface="Times New Roman" panose="02020603050405020304" pitchFamily="18" charset="0"/>
              </a:rPr>
              <a:t>Einführung von Profilstellen für spezialisierte B</a:t>
            </a: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etreuungs- und Förderangebote für jede Kita außerhalb des Mindestpersonalschlüssels</a:t>
            </a:r>
            <a:b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z. B. für Kita-Sozialarbeit, Sprachförderung, Inklusion, Gesundheitsförderung, je nach Bedarf der Einrichtung.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de-DE" sz="1800" b="1" dirty="0">
                <a:solidFill>
                  <a:srgbClr val="EE267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WIR FORDERN </a:t>
            </a:r>
            <a:r>
              <a:rPr lang="de-DE" sz="1800" b="1" dirty="0">
                <a:solidFill>
                  <a:srgbClr val="EE267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1800" b="1" dirty="0">
                <a:solidFill>
                  <a:srgbClr val="EE267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VERBESSERUNG DER AUSBILDUNGSINHALTE</a:t>
            </a:r>
            <a:br>
              <a:rPr lang="de-DE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 Fachschulen und Hochschulen für Sozialpädagogik.</a:t>
            </a:r>
            <a:endParaRPr lang="de-DE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Grafik 15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98316375-092B-F053-CC40-23CD451C6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0AEC56-7106-5641-3172-F39087FF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01" y="325378"/>
            <a:ext cx="5946179" cy="683789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Oswald" pitchFamily="2" charset="0"/>
              </a:rPr>
              <a:t>Landesweiter Kita-Aktionstag </a:t>
            </a:r>
            <a:br>
              <a:rPr lang="de-DE" sz="2400" dirty="0">
                <a:latin typeface="Oswald" pitchFamily="2" charset="0"/>
              </a:rPr>
            </a:br>
            <a:r>
              <a:rPr lang="de-DE" sz="2400" dirty="0">
                <a:latin typeface="Oswald" pitchFamily="2" charset="0"/>
              </a:rPr>
              <a:t>AM 20.09.2024 VON 11:00 BIS 14:30 UHR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5E7D657-DE2F-F3DA-E988-EA27728B0335}"/>
              </a:ext>
            </a:extLst>
          </p:cNvPr>
          <p:cNvSpPr txBox="1">
            <a:spLocks/>
          </p:cNvSpPr>
          <p:nvPr/>
        </p:nvSpPr>
        <p:spPr>
          <a:xfrm>
            <a:off x="7719391" y="237286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Ein Viertel mehr (Zeit für…)</a:t>
            </a:r>
            <a:endParaRPr lang="de-DE" sz="20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19" name="Grafik 18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85E36577-58D5-708B-C2E7-420ABCBF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20" name="Grafik 19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2720886E-8002-29A8-5F82-968204F95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40C48FFA-A39C-E56E-0C83-F6B4E5927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  <p:pic>
        <p:nvPicPr>
          <p:cNvPr id="24" name="Grafik 23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F8EA547A-7947-D5A2-1B49-DE5EA756D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61AC9-6925-C98E-C5B1-FA76D62EB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Wir als Trägervertreter*innen begrüßen die Abgeordneten vor dem Landtag unter dem Motto: „Uns sind die Hände gebunden- Ihr habt den Schlüssel“.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Von 8:30-9:00 Uhr stehen etwa 12 Trägervertreter*innen mit zusammengebundenen Händen vor dem Eingang und verteilen die Forderungen an Abgeordnete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Organisation der Aktion: Mandala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1728FC-DF0B-7C68-0AAF-AD9740C0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74" y="1825625"/>
            <a:ext cx="5114926" cy="42037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de-DE" sz="1800" dirty="0"/>
              <a:t>Während der Sitzung werden wir uns ab 11:00 Uhr draußen bemerkbar machen (das wird wohl auch drinnen gehört).</a:t>
            </a:r>
          </a:p>
          <a:p>
            <a:pPr>
              <a:spcAft>
                <a:spcPts val="1000"/>
              </a:spcAft>
            </a:pPr>
            <a:r>
              <a:rPr lang="de-DE" sz="1800" dirty="0"/>
              <a:t>In der Mittagspause der Landtagssitzung (zwischen 11:30 und 14:00 Uhr) erwarten wir Abgeordnete der Parteien, die wir zu Stehtischen leiten. Dort dürfen sie Fragen beantworten und Statements abgeben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F94023B-F326-59D8-998A-A03D6B79EB20}"/>
              </a:ext>
            </a:extLst>
          </p:cNvPr>
          <p:cNvSpPr txBox="1">
            <a:spLocks/>
          </p:cNvSpPr>
          <p:nvPr/>
        </p:nvSpPr>
        <p:spPr>
          <a:xfrm>
            <a:off x="6238874" y="261914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700" b="1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21" name="Grafik 20" descr="Ein Bild, das Farbigkeit, Bild, Kunst, Malkunst enthält.&#10;&#10;Automatisch generierte Beschreibung">
            <a:extLst>
              <a:ext uri="{FF2B5EF4-FFF2-40B4-BE49-F238E27FC236}">
                <a16:creationId xmlns:a16="http://schemas.microsoft.com/office/drawing/2014/main" id="{B854E4BD-4889-A1C1-4140-F14981DF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153025"/>
            <a:ext cx="6858000" cy="6858000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9F13B23A-3F75-29D0-E0C1-06796045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01" y="325378"/>
            <a:ext cx="5946179" cy="683789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Oswald" pitchFamily="2" charset="0"/>
              </a:rPr>
              <a:t>Landesweiter Kita-Aktionstag </a:t>
            </a:r>
            <a:br>
              <a:rPr lang="de-DE" sz="2400" dirty="0">
                <a:latin typeface="Oswald" pitchFamily="2" charset="0"/>
              </a:rPr>
            </a:br>
            <a:r>
              <a:rPr lang="de-DE" sz="2400" dirty="0">
                <a:latin typeface="Oswald" pitchFamily="2" charset="0"/>
              </a:rPr>
              <a:t>AM 20.09.2024 VON 11:00 BIS 14:30 UHR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367572C-E973-C0EF-65BE-6484C5F3A8BF}"/>
              </a:ext>
            </a:extLst>
          </p:cNvPr>
          <p:cNvSpPr txBox="1">
            <a:spLocks/>
          </p:cNvSpPr>
          <p:nvPr/>
        </p:nvSpPr>
        <p:spPr>
          <a:xfrm>
            <a:off x="7649817" y="218159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Der Landtag tagt (9-16 Uhr)</a:t>
            </a:r>
          </a:p>
        </p:txBody>
      </p:sp>
      <p:pic>
        <p:nvPicPr>
          <p:cNvPr id="27" name="Grafik 26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C1A7F4AD-5AFB-FCF5-1F16-71AE5F816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4C773-BED4-55B5-8EDE-B997EF96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4759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Bühne mit Musikanlage: Animation und Moderation (Team Mandala, AWO, </a:t>
            </a:r>
            <a:r>
              <a:rPr lang="de-DE" sz="1800" dirty="0" err="1"/>
              <a:t>Stejh</a:t>
            </a:r>
            <a:r>
              <a:rPr lang="de-DE" sz="1800" dirty="0"/>
              <a:t>, GEW)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Statements der Fachkräfte und Eltern(</a:t>
            </a:r>
            <a:r>
              <a:rPr lang="de-DE" sz="1800" dirty="0" err="1"/>
              <a:t>vertretungen</a:t>
            </a:r>
            <a:r>
              <a:rPr lang="de-DE" sz="1800" dirty="0"/>
              <a:t>) auf der Bühne und über offene Mikrophone, Singe- und Rhythmusaktionen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„</a:t>
            </a:r>
            <a:r>
              <a:rPr lang="de-DE" sz="1800" dirty="0" err="1"/>
              <a:t>speakers</a:t>
            </a:r>
            <a:r>
              <a:rPr lang="de-DE" sz="1800" dirty="0"/>
              <a:t> </a:t>
            </a:r>
            <a:r>
              <a:rPr lang="de-DE" sz="1800" dirty="0" err="1"/>
              <a:t>corner</a:t>
            </a:r>
            <a:r>
              <a:rPr lang="de-DE" sz="1800" dirty="0"/>
              <a:t>“ (GEW) für Fachkräfte, Eltern und  Unterstützende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932A48-5C1C-1136-B801-210BE08C3C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Hamsterrad – Krawall mit Kinderfahrzeugen (</a:t>
            </a:r>
            <a:r>
              <a:rPr lang="de-DE" sz="1800" dirty="0" err="1"/>
              <a:t>Stejh</a:t>
            </a:r>
            <a:r>
              <a:rPr lang="de-DE" sz="1800" dirty="0"/>
              <a:t>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Visualisierung des Betreuungsschlüssels durch eine Aufstellung mit symbolisierten Kindern und PFK in zwei Kreisen (AWO)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Mit KI generierter Song für den Slogan (Mandala)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Bereich für weitere Kita-Aktionen</a:t>
            </a:r>
          </a:p>
        </p:txBody>
      </p:sp>
      <p:pic>
        <p:nvPicPr>
          <p:cNvPr id="6" name="Grafik 5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0CC5FC7F-B321-20C2-5858-6FE2A52E8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CEEE673-2E1E-F65C-4F73-53162A77A781}"/>
              </a:ext>
            </a:extLst>
          </p:cNvPr>
          <p:cNvSpPr txBox="1">
            <a:spLocks/>
          </p:cNvSpPr>
          <p:nvPr/>
        </p:nvSpPr>
        <p:spPr>
          <a:xfrm>
            <a:off x="2030201" y="325378"/>
            <a:ext cx="5946179" cy="683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>
                <a:latin typeface="Oswald" pitchFamily="2" charset="0"/>
              </a:rPr>
              <a:t>Landesweiter Kita-Aktionstag </a:t>
            </a:r>
            <a:br>
              <a:rPr lang="de-DE" sz="2400">
                <a:latin typeface="Oswald" pitchFamily="2" charset="0"/>
              </a:rPr>
            </a:br>
            <a:r>
              <a:rPr lang="de-DE" sz="2400">
                <a:latin typeface="Oswald" pitchFamily="2" charset="0"/>
              </a:rPr>
              <a:t>AM 20.09.2024 VON 11:00 BIS 14:30 UHR</a:t>
            </a:r>
            <a:endParaRPr lang="de-DE" sz="2400" dirty="0">
              <a:latin typeface="Oswald" pitchFamily="2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2F5329B-278D-E673-2460-1BCEC37BF605}"/>
              </a:ext>
            </a:extLst>
          </p:cNvPr>
          <p:cNvSpPr txBox="1">
            <a:spLocks/>
          </p:cNvSpPr>
          <p:nvPr/>
        </p:nvSpPr>
        <p:spPr>
          <a:xfrm>
            <a:off x="8153967" y="325378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Aktionen</a:t>
            </a:r>
            <a:endParaRPr lang="de-DE" sz="40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9" name="Grafik 8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4B415CB5-2357-A045-FA52-CE5E3C66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12" name="Grafik 11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741EBC23-88F7-A2CE-6B2F-19FED40CD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  <p:pic>
        <p:nvPicPr>
          <p:cNvPr id="13" name="Grafik 12" descr="Ein Bild, das Farbigkeit, Bild, Kunst, Malkunst enthält.&#10;&#10;Automatisch generierte Beschreibung">
            <a:extLst>
              <a:ext uri="{FF2B5EF4-FFF2-40B4-BE49-F238E27FC236}">
                <a16:creationId xmlns:a16="http://schemas.microsoft.com/office/drawing/2014/main" id="{9B572E73-F6D4-49A7-E33D-BA5D46D1C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69232">
            <a:off x="2667000" y="515302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C859EC-B600-1DB2-FBBA-C45DF310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52"/>
            <a:ext cx="6417365" cy="51683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sz="18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Nice </a:t>
            </a:r>
            <a:r>
              <a:rPr lang="de-DE" sz="1800" b="1" dirty="0" err="1">
                <a:solidFill>
                  <a:srgbClr val="EE267E"/>
                </a:solidFill>
                <a:latin typeface="Gloria Hallelujah" panose="02000000000000000000" pitchFamily="2" charset="0"/>
              </a:rPr>
              <a:t>to</a:t>
            </a:r>
            <a:r>
              <a:rPr lang="de-DE" sz="18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 </a:t>
            </a:r>
            <a:r>
              <a:rPr lang="de-DE" sz="1800" b="1" dirty="0" err="1">
                <a:solidFill>
                  <a:srgbClr val="EE267E"/>
                </a:solidFill>
                <a:latin typeface="Gloria Hallelujah" panose="02000000000000000000" pitchFamily="2" charset="0"/>
              </a:rPr>
              <a:t>know</a:t>
            </a:r>
            <a:r>
              <a:rPr lang="de-DE" sz="18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Es wird noch in diesem Jahr (zum 1.1.25) Diskussionen zu einer Anpassung des Kinderförderungsgesetzes (</a:t>
            </a:r>
            <a:r>
              <a:rPr lang="de-DE" sz="1800" dirty="0" err="1"/>
              <a:t>KiFöG</a:t>
            </a:r>
            <a:r>
              <a:rPr lang="de-DE" sz="1800" dirty="0"/>
              <a:t>) geben müssen, da sich Förderbedingungen des Bundes für mehr Qualität geändert haben.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Im Jahr 2026 wird der Landtag von Sachsen-Anhalt gewählt- wir wollen dafür sorgen, dass unsere Forderungen sich in den Parteiprogrammen finden und das </a:t>
            </a:r>
            <a:r>
              <a:rPr lang="de-DE" sz="1800" dirty="0" err="1"/>
              <a:t>KiFöG</a:t>
            </a:r>
            <a:r>
              <a:rPr lang="de-DE" sz="1800" dirty="0"/>
              <a:t> nachhaltig verbessert wird.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1800" dirty="0"/>
              <a:t>Der demografische Wandel (immer weniger Geburten) sorgt für freie Kita-Plätze und eine Entspannung beim Fachkräftemangel. Das soll genutzt werden für einen besseren Betreuungsschlüssel. Achtung: in Thüringen hat das gerade geklappt!</a:t>
            </a:r>
          </a:p>
        </p:txBody>
      </p:sp>
      <p:pic>
        <p:nvPicPr>
          <p:cNvPr id="3" name="Grafik 2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21F8B87F-6FEB-A4C4-AE86-4815B133F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B17BE33-586E-539E-CD5A-E6ADC88CA168}"/>
              </a:ext>
            </a:extLst>
          </p:cNvPr>
          <p:cNvSpPr txBox="1">
            <a:spLocks/>
          </p:cNvSpPr>
          <p:nvPr/>
        </p:nvSpPr>
        <p:spPr>
          <a:xfrm>
            <a:off x="2030201" y="325378"/>
            <a:ext cx="5946179" cy="683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>
                <a:latin typeface="Oswald" pitchFamily="2" charset="0"/>
              </a:rPr>
              <a:t>Landesweiter Kita-Aktionstag </a:t>
            </a:r>
            <a:br>
              <a:rPr lang="de-DE" sz="2400">
                <a:latin typeface="Oswald" pitchFamily="2" charset="0"/>
              </a:rPr>
            </a:br>
            <a:r>
              <a:rPr lang="de-DE" sz="2400">
                <a:latin typeface="Oswald" pitchFamily="2" charset="0"/>
              </a:rPr>
              <a:t>AM 20.09.2024 VON 11:00 BIS 14:30 UHR</a:t>
            </a:r>
            <a:endParaRPr lang="de-DE" sz="2400" dirty="0">
              <a:latin typeface="Oswald" pitchFamily="2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8ED9B5-5535-3007-37BB-BA9AEAC0E964}"/>
              </a:ext>
            </a:extLst>
          </p:cNvPr>
          <p:cNvSpPr txBox="1">
            <a:spLocks/>
          </p:cNvSpPr>
          <p:nvPr/>
        </p:nvSpPr>
        <p:spPr>
          <a:xfrm>
            <a:off x="7719391" y="237286"/>
            <a:ext cx="518160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Ein Viertel mehr</a:t>
            </a:r>
            <a:endParaRPr lang="de-DE" sz="32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8" name="Grafik 7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CB7E58D8-3483-0315-2D8A-E1E1AC9E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12" name="Grafik 11" descr="Ein Bild, das Bild, Zeichnung, Kunst, Farbigkeit enthält.&#10;&#10;Automatisch generierte Beschreibung">
            <a:extLst>
              <a:ext uri="{FF2B5EF4-FFF2-40B4-BE49-F238E27FC236}">
                <a16:creationId xmlns:a16="http://schemas.microsoft.com/office/drawing/2014/main" id="{7D941F15-E9C4-CFEA-6715-9D98A6C7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437" y="2844465"/>
            <a:ext cx="1046131" cy="2284127"/>
          </a:xfrm>
          <a:prstGeom prst="rect">
            <a:avLst/>
          </a:prstGeom>
        </p:spPr>
      </p:pic>
      <p:pic>
        <p:nvPicPr>
          <p:cNvPr id="13" name="Grafik 12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902F9C33-4134-4C86-8CCF-1B3D23E5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F8195-C473-8E08-B67F-2E250C9CC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Bringt mit: 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Eltern mit Kindern, Großeltern, Sozialarbeiter*innen, Freunde,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Kolleg*innen und ehemalige,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Sing- und Rufstimme,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gute Laune und Debattierlust,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Wasser, Stärkung für den kleinen Hunger,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Sonnen- oder Regenschutz, </a:t>
            </a:r>
          </a:p>
          <a:p>
            <a:endParaRPr lang="de-DE" sz="1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5939C9-D015-33A6-0592-76D2A6D6C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7385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Bringt mit: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Rhythmusgeräte/-instrumente: wir wollen rufen und singen  und klatschen und trommeln…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e-DE" sz="1800" dirty="0"/>
              <a:t>Kita-Wimpel: am besten vorher gestalten. Dreieck auf A3 Blatt, ausschneiden, eine Seite Kita (Name und Ort und was ihr dazu sagen wollt), andere Seite Eure Forderungen (konkret)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49CCA2-A15A-8787-CF42-EB81A7C45A87}"/>
              </a:ext>
            </a:extLst>
          </p:cNvPr>
          <p:cNvSpPr txBox="1"/>
          <p:nvPr/>
        </p:nvSpPr>
        <p:spPr>
          <a:xfrm>
            <a:off x="8304972" y="4820855"/>
            <a:ext cx="243301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…Bringt auch mit: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Eure Forderungen an die Politik …</a:t>
            </a:r>
          </a:p>
        </p:txBody>
      </p:sp>
      <p:pic>
        <p:nvPicPr>
          <p:cNvPr id="7" name="Grafik 6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9AA749DF-EA00-FBC9-CB2C-E8A63228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41001F5-8CD5-8241-012E-3C666EC5AD86}"/>
              </a:ext>
            </a:extLst>
          </p:cNvPr>
          <p:cNvSpPr txBox="1">
            <a:spLocks/>
          </p:cNvSpPr>
          <p:nvPr/>
        </p:nvSpPr>
        <p:spPr>
          <a:xfrm>
            <a:off x="2030201" y="325378"/>
            <a:ext cx="5946179" cy="683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Oswald" pitchFamily="2" charset="0"/>
              </a:rPr>
              <a:t>Landesweiter Kita-Aktionstag </a:t>
            </a:r>
            <a:br>
              <a:rPr lang="de-DE" sz="2400" dirty="0">
                <a:latin typeface="Oswald" pitchFamily="2" charset="0"/>
              </a:rPr>
            </a:br>
            <a:r>
              <a:rPr lang="de-DE" sz="2400" dirty="0">
                <a:latin typeface="Oswald" pitchFamily="2" charset="0"/>
              </a:rPr>
              <a:t>AM 20.09.2024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6CBB6C7-59C1-5320-C9A6-008E861DA9FB}"/>
              </a:ext>
            </a:extLst>
          </p:cNvPr>
          <p:cNvSpPr txBox="1">
            <a:spLocks/>
          </p:cNvSpPr>
          <p:nvPr/>
        </p:nvSpPr>
        <p:spPr>
          <a:xfrm>
            <a:off x="6321909" y="226943"/>
            <a:ext cx="6659217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Wir wollen viele sein und laut!</a:t>
            </a:r>
            <a:endParaRPr lang="de-DE" sz="2800" dirty="0">
              <a:solidFill>
                <a:srgbClr val="EE267E"/>
              </a:solidFill>
              <a:latin typeface="Gloria Hallelujah" panose="02000000000000000000" pitchFamily="2" charset="0"/>
            </a:endParaRPr>
          </a:p>
        </p:txBody>
      </p:sp>
      <p:pic>
        <p:nvPicPr>
          <p:cNvPr id="10" name="Grafik 9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CA2410F6-5835-622F-2F87-DF0CC7F6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15" name="Grafik 14" descr="Ein Bild, das Farbigkeit, Kreis, Kunst, Kreativität enthält.&#10;&#10;Automatisch generierte Beschreibung">
            <a:extLst>
              <a:ext uri="{FF2B5EF4-FFF2-40B4-BE49-F238E27FC236}">
                <a16:creationId xmlns:a16="http://schemas.microsoft.com/office/drawing/2014/main" id="{7630C41C-925C-196D-38DD-BA99B0E2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700" y="4373786"/>
            <a:ext cx="4056599" cy="4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5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CA4186-52F3-1E22-8931-69A33EFE1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Wer ist das Org.-Team? </a:t>
            </a:r>
          </a:p>
          <a:p>
            <a:pPr>
              <a:buFontTx/>
              <a:buChar char="-"/>
            </a:pPr>
            <a:r>
              <a:rPr lang="de-DE" sz="1800" dirty="0"/>
              <a:t>Eine Initiativgruppe der Magdeburger Kita-Träger der AG78:  </a:t>
            </a:r>
            <a:r>
              <a:rPr lang="de-DE" sz="1800" dirty="0" err="1"/>
              <a:t>Stejh</a:t>
            </a:r>
            <a:r>
              <a:rPr lang="de-DE" sz="1800" dirty="0"/>
              <a:t>, Mandala, IB, Kita-Gesellschaft, Independent </a:t>
            </a:r>
            <a:r>
              <a:rPr lang="de-DE" sz="1800" dirty="0" err="1"/>
              <a:t>living</a:t>
            </a:r>
            <a:r>
              <a:rPr lang="de-DE" sz="1800" dirty="0"/>
              <a:t>, AWO, Bistum, Volkssolidarität, Pin e.V., </a:t>
            </a:r>
          </a:p>
          <a:p>
            <a:pPr>
              <a:buFontTx/>
              <a:buChar char="-"/>
            </a:pPr>
            <a:r>
              <a:rPr lang="de-DE" sz="1800" dirty="0"/>
              <a:t>+ LIGA der freien Wohlfahrtspflege</a:t>
            </a:r>
          </a:p>
          <a:p>
            <a:pPr>
              <a:buFontTx/>
              <a:buChar char="-"/>
            </a:pPr>
            <a:r>
              <a:rPr lang="de-DE" sz="1800" dirty="0"/>
              <a:t>+ Kita- Fachverband </a:t>
            </a:r>
          </a:p>
          <a:p>
            <a:pPr>
              <a:buFontTx/>
              <a:buChar char="-"/>
            </a:pPr>
            <a:r>
              <a:rPr lang="de-DE" sz="1800" dirty="0"/>
              <a:t>+ Gewerkschaft (ver.di, GEW)</a:t>
            </a: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Noch Fragen? </a:t>
            </a:r>
            <a:br>
              <a:rPr lang="de-DE" sz="2000" b="1" dirty="0">
                <a:solidFill>
                  <a:srgbClr val="EE267E"/>
                </a:solidFill>
                <a:latin typeface="Gloria Hallelujah" panose="02000000000000000000" pitchFamily="2" charset="0"/>
              </a:rPr>
            </a:br>
            <a:r>
              <a:rPr lang="de-DE" sz="1800" dirty="0"/>
              <a:t>Demnächst FAQ 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408AA6-E6AF-55E5-0E09-5CEEC2EB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270" y="1825625"/>
            <a:ext cx="4376530" cy="4351338"/>
          </a:xfrm>
        </p:spPr>
        <p:txBody>
          <a:bodyPr>
            <a:normAutofit/>
          </a:bodyPr>
          <a:lstStyle/>
          <a:p>
            <a:r>
              <a:rPr lang="de-DE" sz="1800" dirty="0"/>
              <a:t>Freistellung oder Freizeit? Das bestimmt der Arbeitgeber.</a:t>
            </a:r>
          </a:p>
          <a:p>
            <a:r>
              <a:rPr lang="de-DE" sz="1800" dirty="0"/>
              <a:t>Notbetreuung? Bestimmt der Träger: Einerseits soll es auch weh tun, damit sich die Eltern solidarisieren, andererseits ... Ihr wisst schon.  </a:t>
            </a:r>
          </a:p>
          <a:p>
            <a:r>
              <a:rPr lang="de-DE" sz="1800" dirty="0"/>
              <a:t>Kinder mitnehmen? Nur die Eltern, nicht die Fachkräfte … oder ein Demokratieprojekt?</a:t>
            </a:r>
          </a:p>
          <a:p>
            <a:r>
              <a:rPr lang="de-DE" sz="1800" dirty="0"/>
              <a:t>Ist das ein Streik? NEIN. Wir treffen uns zu einem Aktionstag und holen uns dafür die Zustimmung des Kuratoriums.</a:t>
            </a:r>
          </a:p>
        </p:txBody>
      </p:sp>
      <p:pic>
        <p:nvPicPr>
          <p:cNvPr id="5" name="Grafik 4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166AEBAE-D6D1-EE7D-4BC3-0EE57E1B9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-1" b="82085"/>
          <a:stretch/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611CCB1-85CC-916D-D64D-43E24C43FDAB}"/>
              </a:ext>
            </a:extLst>
          </p:cNvPr>
          <p:cNvSpPr txBox="1">
            <a:spLocks/>
          </p:cNvSpPr>
          <p:nvPr/>
        </p:nvSpPr>
        <p:spPr>
          <a:xfrm>
            <a:off x="1924878" y="180950"/>
            <a:ext cx="7457660" cy="866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700" b="1" dirty="0">
                <a:latin typeface="Gloria Hallelujah" panose="02000000000000000000" pitchFamily="2" charset="0"/>
              </a:rPr>
              <a:t>… mehr demnächst auf einer eigenen </a:t>
            </a:r>
            <a:r>
              <a:rPr lang="de-DE" sz="27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Homepage</a:t>
            </a:r>
            <a:r>
              <a:rPr lang="de-DE" sz="2700" b="1" dirty="0">
                <a:latin typeface="Gloria Hallelujah" panose="02000000000000000000" pitchFamily="2" charset="0"/>
              </a:rPr>
              <a:t> und </a:t>
            </a:r>
            <a:r>
              <a:rPr lang="de-DE" sz="2700" b="1" dirty="0">
                <a:solidFill>
                  <a:srgbClr val="EE267E"/>
                </a:solidFill>
                <a:latin typeface="Gloria Hallelujah" panose="02000000000000000000" pitchFamily="2" charset="0"/>
              </a:rPr>
              <a:t>in sozialen Netzwerken </a:t>
            </a:r>
            <a:r>
              <a:rPr lang="de-DE" sz="2700" b="1" dirty="0">
                <a:latin typeface="Gloria Hallelujah" panose="02000000000000000000" pitchFamily="2" charset="0"/>
              </a:rPr>
              <a:t>…</a:t>
            </a:r>
            <a:endParaRPr lang="de-DE" sz="2700" dirty="0">
              <a:latin typeface="Gloria Hallelujah" panose="02000000000000000000" pitchFamily="2" charset="0"/>
            </a:endParaRPr>
          </a:p>
        </p:txBody>
      </p:sp>
      <p:pic>
        <p:nvPicPr>
          <p:cNvPr id="8" name="Grafik 7" descr="Ein Bild, das Grafikdesign, Grafiken, Cartoon, Magenta enthält.&#10;&#10;Automatisch generierte Beschreibung">
            <a:extLst>
              <a:ext uri="{FF2B5EF4-FFF2-40B4-BE49-F238E27FC236}">
                <a16:creationId xmlns:a16="http://schemas.microsoft.com/office/drawing/2014/main" id="{569F577E-24BC-6E7F-E375-742C7EF2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9693"/>
            <a:ext cx="1014414" cy="1014414"/>
          </a:xfrm>
          <a:prstGeom prst="rect">
            <a:avLst/>
          </a:prstGeom>
        </p:spPr>
      </p:pic>
      <p:pic>
        <p:nvPicPr>
          <p:cNvPr id="11" name="Grafik 10" descr="Ein Bild, das Kunst, Bild, Farbigkeit, Malkunst enthält.&#10;&#10;Automatisch generierte Beschreibung">
            <a:extLst>
              <a:ext uri="{FF2B5EF4-FFF2-40B4-BE49-F238E27FC236}">
                <a16:creationId xmlns:a16="http://schemas.microsoft.com/office/drawing/2014/main" id="{D19FCADB-09F8-FD14-FE3F-6C8220DA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96731" b="8"/>
          <a:stretch/>
        </p:blipFill>
        <p:spPr>
          <a:xfrm>
            <a:off x="0" y="6634314"/>
            <a:ext cx="12192000" cy="223686"/>
          </a:xfrm>
          <a:prstGeom prst="rect">
            <a:avLst/>
          </a:prstGeom>
        </p:spPr>
      </p:pic>
      <p:pic>
        <p:nvPicPr>
          <p:cNvPr id="12" name="Grafik 11" descr="Ein Bild, das Farbigkeit, Bild, Kunst, Malkunst enthält.&#10;&#10;Automatisch generierte Beschreibung">
            <a:extLst>
              <a:ext uri="{FF2B5EF4-FFF2-40B4-BE49-F238E27FC236}">
                <a16:creationId xmlns:a16="http://schemas.microsoft.com/office/drawing/2014/main" id="{EED81489-562F-1A89-3870-CD001D31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02188">
            <a:off x="2667000" y="582888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ktionstag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FCFD86D651764FAF75F011D6A40ADA" ma:contentTypeVersion="18" ma:contentTypeDescription="Ein neues Dokument erstellen." ma:contentTypeScope="" ma:versionID="92492367d0a4234ffaec7a936d90799a">
  <xsd:schema xmlns:xsd="http://www.w3.org/2001/XMLSchema" xmlns:xs="http://www.w3.org/2001/XMLSchema" xmlns:p="http://schemas.microsoft.com/office/2006/metadata/properties" xmlns:ns2="d39e52c6-eb76-4b69-bc86-c8e1648994a6" xmlns:ns3="feaaa98f-0557-4d14-8c74-638ddff4a45f" targetNamespace="http://schemas.microsoft.com/office/2006/metadata/properties" ma:root="true" ma:fieldsID="096feb4b16e82b84f6a2b6cd1aa05ba6" ns2:_="" ns3:_="">
    <xsd:import namespace="d39e52c6-eb76-4b69-bc86-c8e1648994a6"/>
    <xsd:import namespace="feaaa98f-0557-4d14-8c74-638ddff4a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e52c6-eb76-4b69-bc86-c8e164899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f5d9fa2f-a455-41a6-960a-ac4377f65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aa98f-0557-4d14-8c74-638ddff4a45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dfa3f1b-218b-4dd4-909d-8cbfd80391c4}" ma:internalName="TaxCatchAll" ma:showField="CatchAllData" ma:web="feaaa98f-0557-4d14-8c74-638ddff4a4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B0D0CA-B6FE-4EDA-90D7-71EBA47F86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D9E13-A67E-4A86-9694-F054B38D2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e52c6-eb76-4b69-bc86-c8e1648994a6"/>
    <ds:schemaRef ds:uri="feaaa98f-0557-4d14-8c74-638ddff4a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Breitbild</PresentationFormat>
  <Paragraphs>75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Aptos</vt:lpstr>
      <vt:lpstr>Arial</vt:lpstr>
      <vt:lpstr>Gloria Hallelujah</vt:lpstr>
      <vt:lpstr>Oswald</vt:lpstr>
      <vt:lpstr>Office</vt:lpstr>
      <vt:lpstr>Landesweiter Kita-Aktionstag </vt:lpstr>
      <vt:lpstr>Landesweiter Kita-Aktionstag  AM 20.09.2024 VON 11:00 BIS 14:30 UHR</vt:lpstr>
      <vt:lpstr>Landesweiter Kita-Aktionstag  AM 20.09.2024 VON 11:00 BIS 14:30 UHR</vt:lpstr>
      <vt:lpstr>Landesweiter Kita-Aktionstag  AM 20.09.2024 VON 11:00 BIS 14:30 UHR</vt:lpstr>
      <vt:lpstr>Landesweiter Kita-Aktionstag  AM 20.09.2024 VON 11:00 BIS 14:30 UHR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Landesweiter Kita- Aktionstag  20.09.2024  von 11:00 bis 14:30</dc:title>
  <dc:creator>Claudia Rondio</dc:creator>
  <cp:lastModifiedBy>Adrian Einecke GEB</cp:lastModifiedBy>
  <cp:revision>2</cp:revision>
  <dcterms:created xsi:type="dcterms:W3CDTF">2024-08-07T12:45:01Z</dcterms:created>
  <dcterms:modified xsi:type="dcterms:W3CDTF">2024-08-22T12:49:25Z</dcterms:modified>
</cp:coreProperties>
</file>